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0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1.xml" ContentType="application/vnd.openxmlformats-officedocument.theme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7" r:id="rId2"/>
    <p:sldMasterId id="2147483709" r:id="rId3"/>
    <p:sldMasterId id="2147483741" r:id="rId4"/>
    <p:sldMasterId id="2147483745" r:id="rId5"/>
    <p:sldMasterId id="2147483770" r:id="rId6"/>
    <p:sldMasterId id="2147483774" r:id="rId7"/>
    <p:sldMasterId id="2147483872" r:id="rId8"/>
    <p:sldMasterId id="2147483894" r:id="rId9"/>
    <p:sldMasterId id="2147483907" r:id="rId10"/>
    <p:sldMasterId id="2147484037" r:id="rId11"/>
    <p:sldMasterId id="2147484047" r:id="rId12"/>
    <p:sldMasterId id="2147484139" r:id="rId13"/>
  </p:sldMasterIdLst>
  <p:notesMasterIdLst>
    <p:notesMasterId r:id="rId34"/>
  </p:notesMasterIdLst>
  <p:sldIdLst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68" r:id="rId25"/>
    <p:sldId id="271" r:id="rId26"/>
    <p:sldId id="270" r:id="rId27"/>
    <p:sldId id="273" r:id="rId28"/>
    <p:sldId id="274" r:id="rId29"/>
    <p:sldId id="276" r:id="rId30"/>
    <p:sldId id="275" r:id="rId31"/>
    <p:sldId id="277" r:id="rId32"/>
    <p:sldId id="278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8FE"/>
    <a:srgbClr val="08306B"/>
    <a:srgbClr val="083573"/>
    <a:srgbClr val="7C6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train</a:t>
            </a:r>
          </a:p>
        </c:rich>
      </c:tx>
      <c:layout>
        <c:manualLayout>
          <c:xMode val="edge"/>
          <c:yMode val="edge"/>
          <c:x val="0.55805478780494622"/>
          <c:y val="3.2519433772706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6086956129924129E-2"/>
          <c:y val="0.14404721393840167"/>
          <c:w val="0.65590327756131106"/>
          <c:h val="0.6617473634327335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Лист1!$A$1:$A$4</c:f>
              <c:numCache>
                <c:formatCode>General</c:formatCode>
                <c:ptCount val="4"/>
                <c:pt idx="0">
                  <c:v>1007</c:v>
                </c:pt>
                <c:pt idx="1">
                  <c:v>1006</c:v>
                </c:pt>
                <c:pt idx="2">
                  <c:v>281</c:v>
                </c:pt>
                <c:pt idx="3">
                  <c:v>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8-4394-AD14-D8F0F3C3A7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53328799"/>
        <c:axId val="353329759"/>
      </c:barChart>
      <c:catAx>
        <c:axId val="353328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3329759"/>
        <c:crosses val="autoZero"/>
        <c:auto val="1"/>
        <c:lblAlgn val="ctr"/>
        <c:lblOffset val="100"/>
        <c:noMultiLvlLbl val="0"/>
      </c:catAx>
      <c:valAx>
        <c:axId val="3533297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332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test</a:t>
            </a:r>
            <a:endParaRPr lang="ru-RU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85319444444444437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3278018239606468E-2"/>
          <c:y val="0.1476334449048875"/>
          <c:w val="0.92616632860040571"/>
          <c:h val="0.667636778909171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Лист1!$A$24:$A$27</c:f>
              <c:numCache>
                <c:formatCode>General</c:formatCode>
                <c:ptCount val="4"/>
                <c:pt idx="0">
                  <c:v>142</c:v>
                </c:pt>
                <c:pt idx="1">
                  <c:v>142</c:v>
                </c:pt>
                <c:pt idx="2">
                  <c:v>45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3-422D-BCC4-6AF89BD590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05971647"/>
        <c:axId val="405972127"/>
      </c:barChart>
      <c:catAx>
        <c:axId val="405971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5972127"/>
        <c:crosses val="autoZero"/>
        <c:auto val="1"/>
        <c:lblAlgn val="ctr"/>
        <c:lblOffset val="100"/>
        <c:noMultiLvlLbl val="0"/>
      </c:catAx>
      <c:valAx>
        <c:axId val="405972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597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valid</a:t>
            </a:r>
          </a:p>
        </c:rich>
      </c:tx>
      <c:layout>
        <c:manualLayout>
          <c:xMode val="edge"/>
          <c:yMode val="edge"/>
          <c:x val="0.82580555555555546"/>
          <c:y val="2.3116042533518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Лист1!$A$42:$A$45</c:f>
              <c:numCache>
                <c:formatCode>General</c:formatCode>
                <c:ptCount val="4"/>
                <c:pt idx="0">
                  <c:v>290</c:v>
                </c:pt>
                <c:pt idx="1">
                  <c:v>290</c:v>
                </c:pt>
                <c:pt idx="2">
                  <c:v>82</c:v>
                </c:pt>
                <c:pt idx="3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1C-4384-A332-2A528FCD9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4357295"/>
        <c:axId val="364356335"/>
      </c:barChart>
      <c:catAx>
        <c:axId val="3643572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4356335"/>
        <c:crosses val="autoZero"/>
        <c:auto val="1"/>
        <c:lblAlgn val="ctr"/>
        <c:lblOffset val="100"/>
        <c:noMultiLvlLbl val="0"/>
      </c:catAx>
      <c:valAx>
        <c:axId val="3643563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35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u="sng">
                <a:solidFill>
                  <a:schemeClr val="tx1"/>
                </a:solidFill>
              </a:rPr>
              <a:t>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Лист1!$A$61:$C$61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Лист1!$A$62:$C$62</c:f>
              <c:numCache>
                <c:formatCode>General</c:formatCode>
                <c:ptCount val="3"/>
                <c:pt idx="0">
                  <c:v>1028</c:v>
                </c:pt>
                <c:pt idx="1">
                  <c:v>147</c:v>
                </c:pt>
                <c:pt idx="2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D2-4D58-8278-4A6151B886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2798911"/>
        <c:axId val="362795551"/>
      </c:barChart>
      <c:catAx>
        <c:axId val="36279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2795551"/>
        <c:crosses val="autoZero"/>
        <c:auto val="1"/>
        <c:lblAlgn val="ctr"/>
        <c:lblOffset val="100"/>
        <c:noMultiLvlLbl val="0"/>
      </c:catAx>
      <c:valAx>
        <c:axId val="362795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279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0C03-E936-48D1-AED9-C750C278DD50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A08D-0CB2-4D37-B5AE-CD753960A5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52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83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31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54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2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547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 preserve="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6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16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7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preserve="1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0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5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2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5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3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814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19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5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19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 preserve="1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98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439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48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4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3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2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5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3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2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8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0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52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7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9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5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9E179-5B64-59E3-382C-3351E6E4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8B68BF-D783-8491-9603-119490F3D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FA920-5DC1-8CB9-0007-D9BCECB7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A361A-10FE-195B-0123-A28591D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730F2-9B72-238F-F962-24C6B0D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3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75E13-5AEB-061D-1771-B33AAB6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7A9E3-BF97-9066-7F2E-BA284EF4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A410A-DA76-3FDA-5503-0E80684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744CD-9692-36B2-BA2E-F37C149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08958-CC93-C17F-0B77-62DF3C86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2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484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D50DF-706F-4E7D-9747-127E14E1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B80137-2DA7-4CB9-314D-AA0B4DF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4C2A40-73E1-3E5D-4F53-3D2DD8EB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E5DA31-E849-660A-599C-F80CFF4E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40193-F688-396E-F2FB-D46493E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85248-D1A8-0FD3-19CD-A0DCBE1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53F87-BD3D-AF83-F250-2BA30539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31DF-E6A6-C2C1-7EA9-6CC738AFE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88D5F-CC85-B841-E404-06AF52C9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6D3E0-B377-E7DB-AAAF-3D35ECC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A66DF2-1E26-E715-D881-BCBE4BB4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1736F-7EF3-8CA3-5346-D988DCC9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DC0DC-BE9C-0195-70E3-DFC558C2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13C1EB-2F36-B5FD-EE54-006531C6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3ED5BF-CD2C-43BE-5337-3012821E2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7C7F79-EC02-90CD-70E4-2B20D8770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7E5DC-7183-AD2B-FB08-7461789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D1E227-98D3-9703-5B69-F6D443AD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15C516-33EE-7398-4CB2-4809CE8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0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1CF91-30F9-1790-EB6A-62F11AAF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964792-7A0C-3CE6-C07E-13C9C3E0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F3B129-A9A8-E515-2257-005B34A4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BEE15B-1EA3-C2ED-88C9-BF2AFD09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393440-6087-3962-AF1E-4A20E123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15B34E-7B53-4887-2233-932EE578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2D360E-35F9-46A0-25D5-C0C04FA4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0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425C9-093F-ACBC-1FB6-ADC51EDC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FB87C-5A2D-9E22-8404-E680F3A2F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B55566-45F6-9096-4B58-78977266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163620-C2E6-01FC-D7E1-DF2AA715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21FB34-30C3-D3D5-AC45-131F5AF0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27EBC3-53EB-3745-7CFE-5AF2B645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7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A0DE8-3A44-D090-5E53-2773F9EE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1E91A6-74C5-6F43-A786-28778B6C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9D6988-3302-22C8-3CDC-09A1C60F8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A95079-58B6-495F-D413-1FFB0649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39E34-BB40-A369-23FE-DCEFE1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DA634C-9EDD-91CF-AB88-6F591A6D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92362-A595-384C-2873-92702581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339375-A9C2-32D8-E5AD-5CA93C91B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4035C-DA57-BEA9-3F5E-2C82995F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CD6B2D-9543-F3C2-B4AD-7D919DF0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7BB41-18C0-4DC6-0DAE-785F1EB8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BF6AF60-093D-18D0-59C0-F221E039A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B044BD-3D5A-B9C2-6E14-CBB6E66BA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621572-25A8-970B-0487-F6FD56FF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8387CA-19CF-CF6D-E4FD-DF8B5963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3898D-08E0-327A-A1C3-ADF47407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6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9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/>
          <a:stretch/>
        </p:blipFill>
        <p:spPr>
          <a:xfrm>
            <a:off x="1773954" y="0"/>
            <a:ext cx="3835096" cy="16289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659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>
            <a:off x="10604512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>
            <a:off x="7203024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>
            <a:off x="9556372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34348"/>
          <a:stretch/>
        </p:blipFill>
        <p:spPr>
          <a:xfrm>
            <a:off x="0" y="0"/>
            <a:ext cx="1577611" cy="19376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759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 flipV="1">
            <a:off x="4663996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 flipH="1" flipV="1">
            <a:off x="6764841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H="1">
            <a:off x="4534470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2950" y="0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>
            <a:off x="0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>
            <a:off x="2131013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>
            <a:off x="0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>
            <a:off x="10077671" y="0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7507" y="3203995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V="1">
            <a:off x="2729032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V="1">
            <a:off x="4650838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>
            <a:off x="6498898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3954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086659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V="1">
            <a:off x="10604512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V="1">
            <a:off x="7203024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V="1">
            <a:off x="9556372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V="1">
            <a:off x="0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>
            <a:off x="4663996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H="1">
            <a:off x="6764841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 flipH="1" flipV="1">
            <a:off x="4534470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582950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 flipV="1">
            <a:off x="0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 flipV="1">
            <a:off x="2131013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 flipV="1">
            <a:off x="0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 flipV="1">
            <a:off x="10077671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607507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>
            <a:off x="2729032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>
            <a:off x="4650838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V="1">
            <a:off x="6498898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C518A8F-46CA-4820-9AB6-3CC86BBD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829A7547-0665-4303-A1E9-8AD81CF1AAD1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A7E99D-8B91-4F70-9DE3-04F159B365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>
            <a:off x="9875571" y="1268062"/>
            <a:ext cx="3584491" cy="10483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C74164-7D90-4091-B348-6BB8D6EFB4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H="1">
            <a:off x="301826" y="4889348"/>
            <a:ext cx="1666826" cy="2270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371A8E-0A37-40DF-BAE4-6121DEBEB8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>
            <a:off x="9282985" y="5428153"/>
            <a:ext cx="2909015" cy="1429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1B0024-48BE-4F1D-B786-191F757D14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V="1">
            <a:off x="9608417" y="-172585"/>
            <a:ext cx="850128" cy="11952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A2D6E1-0CFB-4297-B451-6EBE327912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>
            <a:off x="684358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074E0FB3-6741-49F9-83F4-E940CF569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44B6CA2-E252-4D2F-8B1F-8AC158666D47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E3A292-F6C3-4C93-9A32-2E53DA5F6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V="1">
            <a:off x="10060371" y="4807168"/>
            <a:ext cx="3509798" cy="753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A03997-0CDC-492A-8581-080FF29249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>
            <a:off x="9338679" y="-674485"/>
            <a:ext cx="1075113" cy="24240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052922-FF5F-467E-A52A-2A5B3C2FE3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>
            <a:off x="-719032" y="4674085"/>
            <a:ext cx="2857963" cy="1419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9A4D7-C88E-494E-A74E-BBF1281E4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>
            <a:off x="236455" y="-173787"/>
            <a:ext cx="3117566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7CFFF5-0516-4CE9-8501-76FDE9A5A7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>
            <a:off x="10495331" y="205095"/>
            <a:ext cx="1901762" cy="14915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67BC77-2088-44BA-9357-BC6224921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>
            <a:off x="7230170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CB372A97-C426-4243-AF77-145DCFE3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1B3A3427-6BF5-4567-9915-2C8581CBC94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9F64BBD-E8F2-40EF-8445-99539D4329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>
            <a:off x="-1084535" y="4389927"/>
            <a:ext cx="3552612" cy="13835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194150-84EA-4BA3-9FAE-B903BBBBF8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H="1">
            <a:off x="10155910" y="-273298"/>
            <a:ext cx="1762791" cy="23093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41951B-2C69-4823-B0AF-B81EC9A521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>
            <a:off x="2185219" y="6295181"/>
            <a:ext cx="1238917" cy="5628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B329BB-CB01-4292-A817-0329006D3D7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>
            <a:off x="8794435" y="3596621"/>
            <a:ext cx="3057618" cy="34651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67734-2817-4ACA-871E-0F0DF3B6120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>
            <a:off x="0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2B8B0E2F-9A4B-4AC0-A676-624531F79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121D5DB8-ED5F-4F6D-9437-378CAB836B3F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904C3-956D-4A89-ABF7-06B0302CFF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>
            <a:off x="7287491" y="-3"/>
            <a:ext cx="3307622" cy="7984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9646AF-BE67-4D54-8DCD-AAEFCD172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923" y="1"/>
            <a:ext cx="2857963" cy="15968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715A8D-15F9-4A5D-BFD4-261CE2804F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>
            <a:off x="9938374" y="6042802"/>
            <a:ext cx="2253625" cy="8151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3EE91C-BCBD-4F0B-82AB-4CB4AF06ED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>
            <a:off x="11152786" y="3690755"/>
            <a:ext cx="1039214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369C33-8EE6-47A7-B9E5-FDE020CB25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>
            <a:off x="2608581" y="5687251"/>
            <a:ext cx="744610" cy="1596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D1F20A-77F2-47A0-A654-037F76F47C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V="1">
            <a:off x="-85449" y="4515735"/>
            <a:ext cx="2427713" cy="22568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4A32C9-6C03-4015-A105-527D32CC27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>
            <a:off x="10404740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A5112BDF-3BC3-4FFA-B4A4-9FD9A027E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B5A888D9-4FAB-4FFA-A529-09A5D49CFFF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그림 개체 틀 11">
            <a:extLst>
              <a:ext uri="{FF2B5EF4-FFF2-40B4-BE49-F238E27FC236}">
                <a16:creationId xmlns:a16="http://schemas.microsoft.com/office/drawing/2014/main" id="{9D313FFD-43E5-472E-AC71-1E8D7F8D23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1F8148-612E-4E60-84EA-0F003CAFA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H="1">
            <a:off x="-1268062" y="1268062"/>
            <a:ext cx="3584491" cy="1048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DE1C6F-8F71-461C-BE48-37B0EBFFBB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>
            <a:off x="10223348" y="4889348"/>
            <a:ext cx="1666826" cy="22704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9F7332-F419-48B8-A45B-D9E473FEA7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>
            <a:off x="0" y="5428153"/>
            <a:ext cx="2909015" cy="1429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FBEDB-5B91-4D0A-8429-D7CD947EF2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 flipH="1" flipV="1">
            <a:off x="1733455" y="-172585"/>
            <a:ext cx="850128" cy="11952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DFBFD4-1712-4E3A-A5FC-951A73BA89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H="1">
            <a:off x="10138552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5E117C22-A09F-4F76-9BB2-6AE28CB4A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C66EDF72-C062-43B4-80F7-0D00001C8FA9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CC814E28-098E-4F6E-970C-4ED71576A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5C7CF4-6CEE-4B00-ACA9-6100E36D53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 flipH="1" flipV="1">
            <a:off x="-1378168" y="4807168"/>
            <a:ext cx="3509798" cy="753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C99AC-0305-4EB4-A1C7-C99B5FB021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H="1">
            <a:off x="1778209" y="-674485"/>
            <a:ext cx="1075113" cy="2424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525145-3BA5-47EE-B897-F69F27C47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H="1">
            <a:off x="10053070" y="4674085"/>
            <a:ext cx="2857963" cy="14199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D6F73-4534-4764-BB4B-3BF07513A6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H="1">
            <a:off x="8837980" y="-173787"/>
            <a:ext cx="3117566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A1850F-6FEF-47DD-99E4-156BCC3096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H="1">
            <a:off x="-205092" y="205095"/>
            <a:ext cx="1901762" cy="1491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DC9962-9E5B-4562-8332-1550C43B78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>
            <a:off x="162859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37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CC16B364-12AA-4258-A01D-7BD3302F79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8482F7-BF9F-47B0-9714-2EC8B1DBA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H="1">
            <a:off x="9723923" y="4389927"/>
            <a:ext cx="3552612" cy="13835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F1034A-9060-46C2-AF04-9189D6B767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>
            <a:off x="273299" y="-273298"/>
            <a:ext cx="1762791" cy="23093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408263-30EB-42AC-8355-BEB2A25754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>
            <a:off x="8767864" y="6295181"/>
            <a:ext cx="1238917" cy="562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84205-C2AE-420B-AD13-8FB22B6F9B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H="1">
            <a:off x="339947" y="3596621"/>
            <a:ext cx="3057618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07667E-5CD4-47DE-BE91-CFF010E320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>
            <a:off x="10336711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C84DE-ED32-45CF-9A68-615AF0001F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>
            <a:off x="1596887" y="-3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EE71F-AAE6-4943-8196-213C7D4DA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211114" y="1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90E80-3FB6-4CC0-AE03-12EF6CB69E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>
            <a:off x="1" y="604280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6FC27-802D-47D1-8276-9C4A53D81B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>
            <a:off x="0" y="3690755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56FEA-BABD-4A5C-B6FC-C31364B5EA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H="1">
            <a:off x="8838809" y="568725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6BCE5-3938-4F79-8416-7F533D33F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 flipH="1" flipV="1">
            <a:off x="9849736" y="4515735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77952-0965-4E58-86DE-C6362E0D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H="1">
            <a:off x="-190374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EAE62-C4C7-4D70-872E-30DD38AD58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V="1">
            <a:off x="9875571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266BF-307C-4636-811C-09DC71DA1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 flipH="1" flipV="1">
            <a:off x="301826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09E73-D025-48C5-B813-AA7C41D7C3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 flipV="1">
            <a:off x="9282985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376B41-61C3-4BF4-B2BF-0AD96C3B72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>
            <a:off x="9608417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9D8C2-F6F4-432C-A698-31726B760A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V="1">
            <a:off x="684358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87003-6692-4B0F-81BC-1C28576F0C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>
            <a:off x="10060371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AE6AAD-E1B3-4A72-8077-4712BB0982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V="1">
            <a:off x="933867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42D44-7B13-42D2-AE92-C020455C81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V="1">
            <a:off x="-719032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94665-F6CA-426E-B095-48CCB563A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V="1">
            <a:off x="236455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70F428-4D98-4F02-97CF-523F8312DF2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V="1">
            <a:off x="10495331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089DF-0480-4735-8E22-5FE36A0CDB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 flipV="1">
            <a:off x="7230170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04E97-0E65-47D9-89E3-D51166C04C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V="1">
            <a:off x="-1084535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3161DA-EAB4-4AD8-B3DE-86DC5F23D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 flipH="1" flipV="1">
            <a:off x="10155910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5C90CA-33C1-45D1-AED7-CE0617A7CF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V="1">
            <a:off x="2185219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13741F-AF6E-4F71-B638-9BBA3948ED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V="1">
            <a:off x="8794435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2E58F-B1CB-4601-B1BB-7487247FAF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V="1">
            <a:off x="0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FC821-B285-4CCF-831B-D5F3BA0BA7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V="1">
            <a:off x="7287491" y="6059554"/>
            <a:ext cx="3307622" cy="798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947E1-3320-4D5B-B869-7B1960399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923" y="5261109"/>
            <a:ext cx="2857963" cy="15968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9C2C28-303F-4D6F-8B62-6F1A0ADEE1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V="1">
            <a:off x="9938374" y="-2"/>
            <a:ext cx="2253625" cy="815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185B4-BCE4-4E7E-9681-D44E709780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V="1">
            <a:off x="11152786" y="258227"/>
            <a:ext cx="1039214" cy="2909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58B4C-477A-4733-8941-D7151ACBEF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V="1">
            <a:off x="2608581" y="-426141"/>
            <a:ext cx="744610" cy="1596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3FA39-0319-4FD6-8FC5-99D13E7AD2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>
            <a:off x="-85449" y="85446"/>
            <a:ext cx="2427713" cy="2256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9928F8-170A-4329-BFCE-85A08B633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V="1">
            <a:off x="10404740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D54F-B710-48CE-9BBF-05D3ED13E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 flipH="1" flipV="1">
            <a:off x="-1268062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DE0B6-BB82-40B6-B216-CC19E628BC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V="1">
            <a:off x="10223348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6A0F7-0B40-4626-BCA4-A0D427AB9B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V="1">
            <a:off x="0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6F4836-16E5-4EDC-96FB-D0E9C7CABE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H="1">
            <a:off x="1733455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0FBAC-513F-40D5-8A5B-B8AAE22514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 flipH="1" flipV="1">
            <a:off x="10138552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A96C1-44B5-4F0F-83F9-400662DDF2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H="1">
            <a:off x="-1378168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DBDB9-25A4-4D3B-B1C7-D44C987E6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 flipH="1" flipV="1">
            <a:off x="177820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BCB8B-FB81-42A1-B00C-306CC309AE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 flipH="1" flipV="1">
            <a:off x="10053070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D6FB4F-C9B6-4482-AE29-0C038A139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 flipH="1" flipV="1">
            <a:off x="8837980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F2A7C-54FA-4048-8C7B-CABC2A8219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 flipH="1" flipV="1">
            <a:off x="-205092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AC86D-9093-4F75-A01E-27BC8E34B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V="1">
            <a:off x="162859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D3CE9-D845-4317-A1C9-6B3DAEC801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 flipH="1" flipV="1">
            <a:off x="9723923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5EAAF-1480-45CB-ADC0-38C714E48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V="1">
            <a:off x="273299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E69A6E-D42B-4E0C-87B6-8DE41D25E3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 flipV="1">
            <a:off x="8767864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A54B-00DA-439D-8FA7-83D269B8FC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 flipH="1" flipV="1">
            <a:off x="339947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81033-1FD2-4FE3-B2FE-340D823472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 flipV="1">
            <a:off x="10336711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C87B5-5393-43B5-BA4A-671045C16E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 flipV="1">
            <a:off x="1596887" y="6059554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7E31E7-DDAF-457B-8968-0F5CF100C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211114" y="5261109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5D5A7-F83D-484B-9D65-7C1C99F955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 flipV="1">
            <a:off x="1" y="-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C18F00-8714-45F0-A4EA-6E5F785DC8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 flipV="1">
            <a:off x="0" y="258227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E5FAA1-565A-4610-8EF5-AAA28377A4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 flipH="1" flipV="1">
            <a:off x="8838809" y="-42614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0C8BE-0B90-484C-8A79-1D76E934D4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H="1">
            <a:off x="9849736" y="85446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B479E6-1D6F-4814-B8BF-8FE464F939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 flipH="1" flipV="1">
            <a:off x="-190374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2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D93C00E3-B749-42D0-96C7-2FDD7F63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C0A49A4-C3A1-4747-83AD-002303272FB2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97A42C4B-B7E5-424D-BE44-8E93BC2A6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6223A6D7-3EB8-47FE-A61B-5089347D7EC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5DD706B-E5BB-6B4A-9D6C-197546B19298}"/>
              </a:ext>
            </a:extLst>
          </p:cNvPr>
          <p:cNvSpPr/>
          <p:nvPr/>
        </p:nvSpPr>
        <p:spPr>
          <a:xfrm>
            <a:off x="514892" y="543617"/>
            <a:ext cx="5603084" cy="576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" y="0"/>
                </a:moveTo>
                <a:cubicBezTo>
                  <a:pt x="788" y="0"/>
                  <a:pt x="0" y="765"/>
                  <a:pt x="0" y="1708"/>
                </a:cubicBezTo>
                <a:lnTo>
                  <a:pt x="0" y="10663"/>
                </a:lnTo>
                <a:cubicBezTo>
                  <a:pt x="0" y="16705"/>
                  <a:pt x="5040" y="21600"/>
                  <a:pt x="1126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75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553817E9-475A-CF47-8BFE-DE1A89345489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BDBDD61A-99C2-EC41-AFEC-B78A33D34036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3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A7EE716-951C-4E84-B97C-57554F589588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37EE4894-0BF2-4CF1-9A2C-1689492C63FE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883B0204-D704-D641-9D4B-16C28E38D1EC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1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B25DA2BC-1DC6-054C-9E07-6248C6876925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23899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238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D3A6699-0C34-6146-99D6-AA19F02BDB3E}"/>
              </a:ext>
            </a:extLst>
          </p:cNvPr>
          <p:cNvSpPr/>
          <p:nvPr/>
        </p:nvSpPr>
        <p:spPr>
          <a:xfrm>
            <a:off x="7627678" y="4985420"/>
            <a:ext cx="1434754" cy="132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0" h="20986" extrusionOk="0">
                <a:moveTo>
                  <a:pt x="20210" y="17929"/>
                </a:moveTo>
                <a:cubicBezTo>
                  <a:pt x="13119" y="13904"/>
                  <a:pt x="7105" y="7958"/>
                  <a:pt x="2737" y="738"/>
                </a:cubicBezTo>
                <a:cubicBezTo>
                  <a:pt x="1929" y="-614"/>
                  <a:pt x="0" y="16"/>
                  <a:pt x="0" y="1629"/>
                </a:cubicBezTo>
                <a:lnTo>
                  <a:pt x="0" y="1629"/>
                </a:lnTo>
                <a:cubicBezTo>
                  <a:pt x="0" y="12321"/>
                  <a:pt x="7999" y="20986"/>
                  <a:pt x="17870" y="20986"/>
                </a:cubicBezTo>
                <a:lnTo>
                  <a:pt x="19529" y="20986"/>
                </a:lnTo>
                <a:cubicBezTo>
                  <a:pt x="21089" y="20986"/>
                  <a:pt x="21600" y="18712"/>
                  <a:pt x="20210" y="179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04FDDB8-4356-D04B-9F2F-CFFB12902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7681" y="0"/>
            <a:ext cx="4564319" cy="6312604"/>
          </a:xfrm>
          <a:custGeom>
            <a:avLst/>
            <a:gdLst>
              <a:gd name="connsiteX0" fmla="*/ 499540 w 4564319"/>
              <a:gd name="connsiteY0" fmla="*/ 0 h 6312604"/>
              <a:gd name="connsiteX1" fmla="*/ 4564319 w 4564319"/>
              <a:gd name="connsiteY1" fmla="*/ 0 h 6312604"/>
              <a:gd name="connsiteX2" fmla="*/ 4564319 w 4564319"/>
              <a:gd name="connsiteY2" fmla="*/ 6312604 h 6312604"/>
              <a:gd name="connsiteX3" fmla="*/ 3195446 w 4564319"/>
              <a:gd name="connsiteY3" fmla="*/ 6312604 h 6312604"/>
              <a:gd name="connsiteX4" fmla="*/ 0 w 4564319"/>
              <a:gd name="connsiteY4" fmla="*/ 3117141 h 6312604"/>
              <a:gd name="connsiteX5" fmla="*/ 0 w 4564319"/>
              <a:gd name="connsiteY5" fmla="*/ 499456 h 6312604"/>
              <a:gd name="connsiteX6" fmla="*/ 499540 w 4564319"/>
              <a:gd name="connsiteY6" fmla="*/ 0 h 631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4319" h="6312604">
                <a:moveTo>
                  <a:pt x="499540" y="0"/>
                </a:moveTo>
                <a:lnTo>
                  <a:pt x="4564319" y="0"/>
                </a:lnTo>
                <a:lnTo>
                  <a:pt x="4564319" y="6312604"/>
                </a:lnTo>
                <a:lnTo>
                  <a:pt x="3195446" y="6312604"/>
                </a:lnTo>
                <a:cubicBezTo>
                  <a:pt x="1430787" y="6312604"/>
                  <a:pt x="0" y="4881747"/>
                  <a:pt x="0" y="3117141"/>
                </a:cubicBezTo>
                <a:lnTo>
                  <a:pt x="0" y="499456"/>
                </a:lnTo>
                <a:cubicBezTo>
                  <a:pt x="0" y="223571"/>
                  <a:pt x="223567" y="0"/>
                  <a:pt x="49954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F44EE7DE-4D2F-B140-B5B2-ABE75D372732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F59E63A6-3DA8-5849-B0F9-225A7230DF6D}"/>
              </a:ext>
            </a:extLst>
          </p:cNvPr>
          <p:cNvSpPr/>
          <p:nvPr/>
        </p:nvSpPr>
        <p:spPr>
          <a:xfrm>
            <a:off x="4394382" y="5531786"/>
            <a:ext cx="1207330" cy="1311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021" extrusionOk="0">
                <a:moveTo>
                  <a:pt x="20992" y="3156"/>
                </a:moveTo>
                <a:lnTo>
                  <a:pt x="20992" y="1494"/>
                </a:lnTo>
                <a:cubicBezTo>
                  <a:pt x="20992" y="-73"/>
                  <a:pt x="18726" y="-579"/>
                  <a:pt x="17936" y="814"/>
                </a:cubicBezTo>
                <a:cubicBezTo>
                  <a:pt x="13901" y="7903"/>
                  <a:pt x="7960" y="13916"/>
                  <a:pt x="731" y="18283"/>
                </a:cubicBezTo>
                <a:cubicBezTo>
                  <a:pt x="-608" y="19090"/>
                  <a:pt x="10" y="21021"/>
                  <a:pt x="1624" y="21021"/>
                </a:cubicBezTo>
                <a:lnTo>
                  <a:pt x="1624" y="21021"/>
                </a:lnTo>
                <a:cubicBezTo>
                  <a:pt x="12321" y="21021"/>
                  <a:pt x="20992" y="13030"/>
                  <a:pt x="20992" y="315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3E3728-421C-824A-88FF-93C1DD0BB4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02316"/>
            <a:ext cx="5603082" cy="5755684"/>
          </a:xfrm>
          <a:custGeom>
            <a:avLst/>
            <a:gdLst>
              <a:gd name="connsiteX0" fmla="*/ 5146794 w 5603082"/>
              <a:gd name="connsiteY0" fmla="*/ 0 h 5755684"/>
              <a:gd name="connsiteX1" fmla="*/ 5603082 w 5603082"/>
              <a:gd name="connsiteY1" fmla="*/ 457324 h 5755684"/>
              <a:gd name="connsiteX2" fmla="*/ 5603082 w 5603082"/>
              <a:gd name="connsiteY2" fmla="*/ 2848922 h 5755684"/>
              <a:gd name="connsiteX3" fmla="*/ 2980699 w 5603082"/>
              <a:gd name="connsiteY3" fmla="*/ 5754893 h 5755684"/>
              <a:gd name="connsiteX4" fmla="*/ 2965028 w 5603082"/>
              <a:gd name="connsiteY4" fmla="*/ 5755684 h 5755684"/>
              <a:gd name="connsiteX5" fmla="*/ 0 w 5603082"/>
              <a:gd name="connsiteY5" fmla="*/ 5755684 h 5755684"/>
              <a:gd name="connsiteX6" fmla="*/ 0 w 5603082"/>
              <a:gd name="connsiteY6" fmla="*/ 1069 h 5755684"/>
              <a:gd name="connsiteX7" fmla="*/ 5146794 w 5603082"/>
              <a:gd name="connsiteY7" fmla="*/ 1069 h 575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3082" h="5755684">
                <a:moveTo>
                  <a:pt x="5146794" y="0"/>
                </a:moveTo>
                <a:cubicBezTo>
                  <a:pt x="5398674" y="0"/>
                  <a:pt x="5603082" y="204353"/>
                  <a:pt x="5603082" y="457324"/>
                </a:cubicBezTo>
                <a:lnTo>
                  <a:pt x="5603082" y="2848922"/>
                </a:lnTo>
                <a:cubicBezTo>
                  <a:pt x="5603082" y="4361786"/>
                  <a:pt x="4454013" y="5605357"/>
                  <a:pt x="2980699" y="5754893"/>
                </a:cubicBezTo>
                <a:lnTo>
                  <a:pt x="2965028" y="5755684"/>
                </a:lnTo>
                <a:lnTo>
                  <a:pt x="0" y="5755684"/>
                </a:lnTo>
                <a:lnTo>
                  <a:pt x="0" y="1069"/>
                </a:lnTo>
                <a:lnTo>
                  <a:pt x="5146794" y="1069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9738"/>
            <a:ext cx="525145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4C806C8A-C057-404F-9A9C-836A6732487D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9D7B47F2-2E01-AF46-8A37-0803EA079529}"/>
              </a:ext>
            </a:extLst>
          </p:cNvPr>
          <p:cNvSpPr/>
          <p:nvPr/>
        </p:nvSpPr>
        <p:spPr>
          <a:xfrm>
            <a:off x="8492816" y="2350246"/>
            <a:ext cx="1311791" cy="12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17865" y="20992"/>
                </a:moveTo>
                <a:lnTo>
                  <a:pt x="19527" y="20992"/>
                </a:lnTo>
                <a:cubicBezTo>
                  <a:pt x="21094" y="20992"/>
                  <a:pt x="21600" y="18726"/>
                  <a:pt x="20207" y="17936"/>
                </a:cubicBezTo>
                <a:cubicBezTo>
                  <a:pt x="13118" y="13901"/>
                  <a:pt x="7105" y="7960"/>
                  <a:pt x="2738" y="731"/>
                </a:cubicBezTo>
                <a:cubicBezTo>
                  <a:pt x="1931" y="-608"/>
                  <a:pt x="0" y="10"/>
                  <a:pt x="0" y="1624"/>
                </a:cubicBezTo>
                <a:lnTo>
                  <a:pt x="0" y="1624"/>
                </a:lnTo>
                <a:cubicBezTo>
                  <a:pt x="0" y="12321"/>
                  <a:pt x="8007" y="20992"/>
                  <a:pt x="17865" y="2099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9EEFB94-8CE0-B24D-99BF-C01F8A29E9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92817" y="0"/>
            <a:ext cx="3699183" cy="3554998"/>
          </a:xfrm>
          <a:custGeom>
            <a:avLst/>
            <a:gdLst>
              <a:gd name="connsiteX0" fmla="*/ 456130 w 3699183"/>
              <a:gd name="connsiteY0" fmla="*/ 0 h 3554998"/>
              <a:gd name="connsiteX1" fmla="*/ 3699183 w 3699183"/>
              <a:gd name="connsiteY1" fmla="*/ 0 h 3554998"/>
              <a:gd name="connsiteX2" fmla="*/ 3699183 w 3699183"/>
              <a:gd name="connsiteY2" fmla="*/ 3554998 h 3554998"/>
              <a:gd name="connsiteX3" fmla="*/ 2920083 w 3699183"/>
              <a:gd name="connsiteY3" fmla="*/ 3554998 h 3554998"/>
              <a:gd name="connsiteX4" fmla="*/ 1 w 3699183"/>
              <a:gd name="connsiteY4" fmla="*/ 632982 h 3554998"/>
              <a:gd name="connsiteX5" fmla="*/ 1 w 3699183"/>
              <a:gd name="connsiteY5" fmla="*/ 456220 h 3554998"/>
              <a:gd name="connsiteX6" fmla="*/ 364287 w 3699183"/>
              <a:gd name="connsiteY6" fmla="*/ 9269 h 355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9183" h="3554998">
                <a:moveTo>
                  <a:pt x="456130" y="0"/>
                </a:moveTo>
                <a:lnTo>
                  <a:pt x="3699183" y="0"/>
                </a:lnTo>
                <a:lnTo>
                  <a:pt x="3699183" y="3554998"/>
                </a:lnTo>
                <a:lnTo>
                  <a:pt x="2920083" y="3554998"/>
                </a:lnTo>
                <a:cubicBezTo>
                  <a:pt x="1306381" y="3554998"/>
                  <a:pt x="-1027" y="2247547"/>
                  <a:pt x="1" y="632982"/>
                </a:cubicBezTo>
                <a:lnTo>
                  <a:pt x="1" y="456220"/>
                </a:lnTo>
                <a:cubicBezTo>
                  <a:pt x="1" y="235883"/>
                  <a:pt x="156470" y="51838"/>
                  <a:pt x="364287" y="9269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0131" y="76834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0131" y="105788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131" y="134742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5084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ru-RU"/>
              <a:t>Образец текста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2795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8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9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6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525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28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16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9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2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2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3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23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0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08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0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342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51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847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53361" y="451100"/>
            <a:ext cx="7285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224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806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106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830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921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579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854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4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277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 preserve="1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4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 preserve="1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09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 preserve="1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5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 preserve="1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916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92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047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4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 preserve="1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57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 preserve="1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0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 preserve="1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 preserve="1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19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7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25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067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857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2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428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44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3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 preserve="1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6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353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0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13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1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05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6072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01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34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75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471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901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08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11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360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3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2363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9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860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61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1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65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58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940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3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98890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 preserve="1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628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 preserve="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881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9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8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0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2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5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49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4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32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09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88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86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647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D5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39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8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2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4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0684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884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576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757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756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946" r:id="rId31"/>
    <p:sldLayoutId id="2147483947" r:id="rId32"/>
    <p:sldLayoutId id="2147484049" r:id="rId33"/>
    <p:sldLayoutId id="2147484050" r:id="rId3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70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F2603-5E02-355D-5FEC-CB75B57C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06175-D754-3993-67C3-2979CD5A9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1F45A-A19B-8D20-69E9-729396E54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153C34-9D26-885B-F407-814744FA9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5BFD1-1668-918F-931D-73B7C2D4C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6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0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>
            <a:extLst>
              <a:ext uri="{FF2B5EF4-FFF2-40B4-BE49-F238E27FC236}">
                <a16:creationId xmlns:a16="http://schemas.microsoft.com/office/drawing/2014/main" id="{03982C52-E61E-7B97-EFD2-E71288C654E8}"/>
              </a:ext>
            </a:extLst>
          </p:cNvPr>
          <p:cNvSpPr txBox="1">
            <a:spLocks/>
          </p:cNvSpPr>
          <p:nvPr/>
        </p:nvSpPr>
        <p:spPr>
          <a:xfrm>
            <a:off x="3445075" y="472558"/>
            <a:ext cx="5235174" cy="64487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ГБПОУ МО «Физтех-колледж»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643998F2-ABAD-B514-85C0-F0973F79E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02360"/>
            <a:ext cx="8991600" cy="1646237"/>
          </a:xfrm>
          <a:ln w="57150"/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accent2">
                    <a:lumMod val="50000"/>
                  </a:schemeClr>
                </a:solidFill>
              </a:rPr>
              <a:t>Презентация решения 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E4B2327F-ECF7-2CA4-C670-816EB386140D}"/>
              </a:ext>
            </a:extLst>
          </p:cNvPr>
          <p:cNvSpPr txBox="1">
            <a:spLocks/>
          </p:cNvSpPr>
          <p:nvPr/>
        </p:nvSpPr>
        <p:spPr>
          <a:xfrm>
            <a:off x="3379710" y="4333530"/>
            <a:ext cx="5626656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rgbClr val="8760AD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Работу выполнила: Титова София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411019D-6E9D-25FA-73B8-E6289E2F5B9A}"/>
              </a:ext>
            </a:extLst>
          </p:cNvPr>
          <p:cNvSpPr txBox="1">
            <a:spLocks/>
          </p:cNvSpPr>
          <p:nvPr/>
        </p:nvSpPr>
        <p:spPr>
          <a:xfrm>
            <a:off x="4688312" y="6096872"/>
            <a:ext cx="3009452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Долгопрудный 2025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DBC3EB3-5C05-807B-50CC-2103B67A16E1}"/>
              </a:ext>
            </a:extLst>
          </p:cNvPr>
          <p:cNvCxnSpPr>
            <a:cxnSpLocks/>
          </p:cNvCxnSpPr>
          <p:nvPr/>
        </p:nvCxnSpPr>
        <p:spPr>
          <a:xfrm>
            <a:off x="-66675" y="5924550"/>
            <a:ext cx="12258675" cy="0"/>
          </a:xfrm>
          <a:prstGeom prst="line">
            <a:avLst/>
          </a:prstGeom>
          <a:ln w="762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8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5A79477-4CBD-B61F-F0AC-9D1A7F4D2A1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  <a:endParaRPr lang="ru-RU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DB623-E92D-FF49-E722-D0313344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5" y="2813279"/>
            <a:ext cx="3607982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</a:t>
            </a:r>
            <a:r>
              <a:rPr lang="ru-RU" sz="3600" dirty="0">
                <a:latin typeface="+mn-lt"/>
              </a:rPr>
              <a:t> 3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эпохи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2E0AD5-581D-59FA-EB10-800E16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219" y="480337"/>
            <a:ext cx="7903306" cy="60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DF41A-43ED-14E2-5307-C05C1E5E4A8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4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B0A-06FA-1349-FB77-0100E9CB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6D4D9-83F9-A72C-996E-95110BF2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5" y="2813280"/>
            <a:ext cx="3714306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 </a:t>
            </a:r>
            <a:r>
              <a:rPr lang="ru-RU" sz="3600" dirty="0">
                <a:latin typeface="+mn-lt"/>
              </a:rPr>
              <a:t>8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96C92-01D3-16D3-9590-A10F48E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45" y="446811"/>
            <a:ext cx="7908908" cy="603054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9A8EDAC-9FB1-0B8D-F6AD-10B4F1B53F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F3285-CE12-9B46-BEED-063FDE661BFB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C2B06-8310-0565-5C3E-86EA0161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844" y="573497"/>
            <a:ext cx="7858311" cy="690857"/>
          </a:xfrm>
        </p:spPr>
        <p:txBody>
          <a:bodyPr>
            <a:noAutofit/>
          </a:bodyPr>
          <a:lstStyle/>
          <a:p>
            <a:r>
              <a:rPr lang="ru-RU" sz="3600" dirty="0"/>
              <a:t>Сравнение по </a:t>
            </a:r>
            <a:r>
              <a:rPr lang="en-US" sz="3600" dirty="0"/>
              <a:t>heatmap</a:t>
            </a:r>
            <a:endParaRPr lang="ru-RU" sz="3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CA70E0-CA29-47A8-DB94-7FB50325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6" y="1569079"/>
            <a:ext cx="5852922" cy="43896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E518504-1B61-669B-3897-621DBB8DFDC0}"/>
              </a:ext>
            </a:extLst>
          </p:cNvPr>
          <p:cNvSpPr/>
          <p:nvPr/>
        </p:nvSpPr>
        <p:spPr>
          <a:xfrm>
            <a:off x="7269955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0.98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F39CB9B-AF17-7F74-3446-ACB1BB2B60AA}"/>
              </a:ext>
            </a:extLst>
          </p:cNvPr>
          <p:cNvSpPr/>
          <p:nvPr/>
        </p:nvSpPr>
        <p:spPr>
          <a:xfrm>
            <a:off x="9929462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C86CBC1-458D-BEA8-2233-710D8CE32BF8}"/>
              </a:ext>
            </a:extLst>
          </p:cNvPr>
          <p:cNvSpPr/>
          <p:nvPr/>
        </p:nvSpPr>
        <p:spPr>
          <a:xfrm>
            <a:off x="7269955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0.02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3ADD5B-EE70-DA9A-44D4-F3ACB56D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" y="1569079"/>
            <a:ext cx="5852923" cy="438969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F4A46D4-A838-6C3A-15E9-4CA0CA2A5B2D}"/>
              </a:ext>
            </a:extLst>
          </p:cNvPr>
          <p:cNvSpPr/>
          <p:nvPr/>
        </p:nvSpPr>
        <p:spPr>
          <a:xfrm>
            <a:off x="1138760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</a:t>
            </a:r>
            <a:r>
              <a:rPr lang="en-US" sz="1800" dirty="0">
                <a:latin typeface="Aptos" panose="020B0004020202020204" pitchFamily="34" charset="0"/>
              </a:rPr>
              <a:t>9</a:t>
            </a:r>
            <a:endParaRPr lang="ru-RU" sz="1800" dirty="0">
              <a:latin typeface="Aptos" panose="020B00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A73E8D9-4589-DC73-BB05-7C3FF61DF4A7}"/>
              </a:ext>
            </a:extLst>
          </p:cNvPr>
          <p:cNvSpPr/>
          <p:nvPr/>
        </p:nvSpPr>
        <p:spPr>
          <a:xfrm>
            <a:off x="3798267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D8BED3D-E0CC-529D-9A67-C15E29CDF67F}"/>
              </a:ext>
            </a:extLst>
          </p:cNvPr>
          <p:cNvSpPr/>
          <p:nvPr/>
        </p:nvSpPr>
        <p:spPr>
          <a:xfrm>
            <a:off x="1138760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</a:t>
            </a:r>
            <a:r>
              <a:rPr lang="en-US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1</a:t>
            </a:r>
            <a:endParaRPr lang="ru-RU" sz="1800" dirty="0">
              <a:solidFill>
                <a:sysClr val="windowText" lastClr="000000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4169D-C34E-EAD2-FC08-BAE18C7081BE}"/>
              </a:ext>
            </a:extLst>
          </p:cNvPr>
          <p:cNvSpPr txBox="1"/>
          <p:nvPr/>
        </p:nvSpPr>
        <p:spPr>
          <a:xfrm>
            <a:off x="8461682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7607-126C-2D7D-A825-4032E2E219B1}"/>
              </a:ext>
            </a:extLst>
          </p:cNvPr>
          <p:cNvSpPr txBox="1"/>
          <p:nvPr/>
        </p:nvSpPr>
        <p:spPr>
          <a:xfrm>
            <a:off x="2313990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D2D9E74-E3FB-67DE-09D8-8678088E036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94F35-7F0A-0E12-D1CF-DDB45FF70B47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E87A-B5E2-060D-0C75-3D5A76E9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208708-D874-4E6B-A5A4-2BF9CF81D8E0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AC6892-3250-EF2A-3D77-8189EE3E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909" y="901997"/>
            <a:ext cx="4113252" cy="852486"/>
          </a:xfrm>
        </p:spPr>
        <p:txBody>
          <a:bodyPr>
            <a:noAutofit/>
          </a:bodyPr>
          <a:lstStyle/>
          <a:p>
            <a:r>
              <a:rPr lang="en-GB" sz="3600" dirty="0" err="1"/>
              <a:t>Easyocr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956405-17B4-0D7C-BC27-4FDCF798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94" y="1624592"/>
            <a:ext cx="5365197" cy="36088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4B390F-447C-F676-38B3-C409C27D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09" y="2414446"/>
            <a:ext cx="4048690" cy="2029108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AB5FAE0-BAC4-36B1-0290-C3DCBF1ED42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13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C4D17-07CB-7F27-0222-A9565FC64376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39538-3481-F1D3-685F-94B494AD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36" y="580678"/>
            <a:ext cx="11502728" cy="1147958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Сравнение модели, обученной на разных эпохах, на отработке с </a:t>
            </a:r>
            <a:r>
              <a:rPr lang="en-US" sz="3200" dirty="0" err="1"/>
              <a:t>easyocr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62E637-0D9B-0775-3FB7-A0113837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7" y="2446495"/>
            <a:ext cx="4698927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E48872-6B2B-1D85-7508-3ABA3B24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40" y="2446495"/>
            <a:ext cx="4901963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A39CF-BEB1-5D68-397C-E96BB248E1D0}"/>
              </a:ext>
            </a:extLst>
          </p:cNvPr>
          <p:cNvSpPr txBox="1"/>
          <p:nvPr/>
        </p:nvSpPr>
        <p:spPr>
          <a:xfrm>
            <a:off x="8662833" y="5409660"/>
            <a:ext cx="115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B7E5C-3BEF-A93B-05A4-952257175F4C}"/>
              </a:ext>
            </a:extLst>
          </p:cNvPr>
          <p:cNvSpPr txBox="1"/>
          <p:nvPr/>
        </p:nvSpPr>
        <p:spPr>
          <a:xfrm>
            <a:off x="2188787" y="5409659"/>
            <a:ext cx="135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59F663F-78B7-04C8-F57E-D7BFB88FC0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0ECA8-D06A-86F9-61EC-ADEAD64CA09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4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6C30-60B2-E830-0A06-FE55737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CD1D6-2A76-489F-60FB-F88744A8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CADDB-71A6-0FAC-6CB2-12138515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14964"/>
            <a:ext cx="7729728" cy="8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DE3E6A-52DF-5398-23D6-F9B2D3A6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125" y1="83648" x2="53125" y2="87421"/>
                        <a14:foregroundMark x1="53125" y1="87421" x2="84375" y2="86792"/>
                        <a14:foregroundMark x1="84375" y1="86792" x2="85625" y2="86792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24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6600" y="4500925"/>
            <a:ext cx="1219200" cy="12115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1FF289-F04E-6E0A-F988-7F65B650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91589" l="9028" r="90972">
                        <a14:foregroundMark x1="23611" y1="17757" x2="23611" y2="17757"/>
                        <a14:foregroundMark x1="72222" y1="91589" x2="72222" y2="91589"/>
                        <a14:foregroundMark x1="90972" y1="47664" x2="90972" y2="47664"/>
                      </a14:backgroundRemoval>
                    </a14:imgEffect>
                    <a14:imgEffect>
                      <a14:sharpenSoften amoun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6136" y="4140365"/>
            <a:ext cx="1879094" cy="139627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849481C-E391-727E-7FD9-A8E714909F79}"/>
              </a:ext>
            </a:extLst>
          </p:cNvPr>
          <p:cNvCxnSpPr>
            <a:cxnSpLocks/>
          </p:cNvCxnSpPr>
          <p:nvPr/>
        </p:nvCxnSpPr>
        <p:spPr>
          <a:xfrm>
            <a:off x="5457825" y="5111023"/>
            <a:ext cx="16287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28FD5-6435-60D9-75B1-CA8BAC652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666" y="4976254"/>
            <a:ext cx="780159" cy="93522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3FF28C0-14D8-8755-74E5-F5F2950DBED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038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8B865B-5BF2-327F-B2DA-5C24F611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541210"/>
            <a:ext cx="11096626" cy="577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765C0-711D-A8EC-6B90-4524DE6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93" y="926592"/>
            <a:ext cx="4379214" cy="84505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Тест-кейсы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172D1EB-7A84-F3F3-680B-803F6E65D5B7}"/>
              </a:ext>
            </a:extLst>
          </p:cNvPr>
          <p:cNvSpPr/>
          <p:nvPr/>
        </p:nvSpPr>
        <p:spPr>
          <a:xfrm>
            <a:off x="1762121" y="2499312"/>
            <a:ext cx="2657475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Иностранные ценники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15A2820-C5C5-5D2D-38ED-CD05B373C7C2}"/>
              </a:ext>
            </a:extLst>
          </p:cNvPr>
          <p:cNvSpPr/>
          <p:nvPr/>
        </p:nvSpPr>
        <p:spPr>
          <a:xfrm>
            <a:off x="7931944" y="4436650"/>
            <a:ext cx="2790826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Ценники из разных магазинов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DF1D42-C8DA-024D-8D19-A0DB648F6809}"/>
              </a:ext>
            </a:extLst>
          </p:cNvPr>
          <p:cNvSpPr/>
          <p:nvPr/>
        </p:nvSpPr>
        <p:spPr>
          <a:xfrm>
            <a:off x="6396037" y="2618279"/>
            <a:ext cx="3071814" cy="12119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Выборочные ценники из исходных данных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C0DB822-07DE-58DE-FC48-9D991C9584E6}"/>
              </a:ext>
            </a:extLst>
          </p:cNvPr>
          <p:cNvSpPr/>
          <p:nvPr/>
        </p:nvSpPr>
        <p:spPr>
          <a:xfrm>
            <a:off x="2490784" y="4072033"/>
            <a:ext cx="3162301" cy="12096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Самостоятельно сделанные фото ценников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0E8719-BE7E-C8A7-A3DB-42EACB74906D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16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24C3B-EB8E-2034-5AFD-9D536F33E2A1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5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0BC6-A78E-D519-FA7A-FC2823FA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2B5B6-6AC8-A289-5952-CC3EDBD0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31292"/>
            <a:ext cx="6693789" cy="759333"/>
          </a:xfrm>
        </p:spPr>
        <p:txBody>
          <a:bodyPr>
            <a:noAutofit/>
          </a:bodyPr>
          <a:lstStyle/>
          <a:p>
            <a:r>
              <a:rPr lang="ru-RU" sz="3200" dirty="0"/>
              <a:t>Примеры из тест-кейсов </a:t>
            </a:r>
            <a:r>
              <a:rPr lang="en-US" sz="3200" dirty="0"/>
              <a:t>#1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39D49-A82E-C508-8A4F-8F9304B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716398"/>
            <a:ext cx="3579113" cy="214331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B6B46-74C8-239E-5DB2-84366B3A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3826722"/>
            <a:ext cx="3579113" cy="697339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98834E-B56B-3BA4-3C11-0828B8F3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8" y="670406"/>
            <a:ext cx="3579113" cy="209198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B2185F-CA6D-4FFD-1D01-008A7635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28" y="2576786"/>
            <a:ext cx="3579111" cy="73536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359D18-5714-B851-F008-1CFDC45A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7" y="3859717"/>
            <a:ext cx="3701018" cy="171690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CF34B5-C187-3999-73F8-D2985592F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458" y="5528693"/>
            <a:ext cx="3701018" cy="77160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CC39661-AF67-14D9-C437-849BF1AC1BF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17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68346-2299-EACA-19F4-7AFAC95742B4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89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D99D9-E90E-BC11-83FD-A149782E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31292"/>
            <a:ext cx="6741414" cy="759333"/>
          </a:xfrm>
        </p:spPr>
        <p:txBody>
          <a:bodyPr>
            <a:noAutofit/>
          </a:bodyPr>
          <a:lstStyle/>
          <a:p>
            <a:r>
              <a:rPr lang="ru-RU" sz="3200" dirty="0"/>
              <a:t>Примеры из тест-кейсов</a:t>
            </a:r>
            <a:r>
              <a:rPr lang="en-US" sz="3200" dirty="0"/>
              <a:t> #</a:t>
            </a:r>
            <a:r>
              <a:rPr lang="ru-RU" sz="3200" dirty="0"/>
              <a:t>2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1F91C0-FAF7-7C61-BACB-ACB9B2C6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2190848"/>
            <a:ext cx="4912614" cy="220960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C8C565-CBB8-0004-5686-CF0256F9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4133752"/>
            <a:ext cx="4912614" cy="96835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FB6231-2FD7-DAB3-33C0-895C1782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1546247"/>
            <a:ext cx="4579239" cy="239443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40FBA2-E6B4-E1BA-129C-2270577F0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5" y="3717639"/>
            <a:ext cx="4579239" cy="258844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23A1A99-C6A6-7CD5-AEE2-B9D5CB2E901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18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EBD99-B980-EC7D-C400-8C6079E4D9DA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9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709FA-F4A7-B911-37C0-9987A5CC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B68D4-6C6D-C98B-64D1-622081E3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D1290-3B64-BAD0-B4F6-11A0AC45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605" y="2807852"/>
            <a:ext cx="5550789" cy="1914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3.1 Выступление участника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3.2 Разделы презентации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3.3 Оформление презентации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F58ACCD-9016-7997-B079-A2D2E4685811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36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1C13E-E46C-56E4-1210-02FBE55F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20D64-744C-2BBC-2030-B9341C0C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23769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1CA3317-BD98-57D0-0D6A-127B7F9C1913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6A0ACB-3AA4-6BAE-56AF-B2D253C2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6919"/>
            <a:ext cx="1828734" cy="212786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4D4DDD-9814-DD03-B59F-806A705E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0" y="490848"/>
            <a:ext cx="2777109" cy="623197"/>
          </a:xfrm>
        </p:spPr>
        <p:txBody>
          <a:bodyPr/>
          <a:lstStyle/>
          <a:p>
            <a:pPr algn="l"/>
            <a:r>
              <a:rPr lang="ru-RU" sz="3600" dirty="0"/>
              <a:t>Вывод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B7C62CB-B8FA-9E94-76C1-C6F00506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440" y="2168793"/>
            <a:ext cx="4758310" cy="822057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Была проделана работа по всем трём модулям.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133544-7FBE-1BEB-ADFB-FEEA7E82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62"/>
          <a:stretch/>
        </p:blipFill>
        <p:spPr>
          <a:xfrm>
            <a:off x="6096000" y="3966219"/>
            <a:ext cx="3857625" cy="28917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064722-958C-CBC1-548E-9A5EEAB4F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7" b="10910"/>
          <a:stretch/>
        </p:blipFill>
        <p:spPr>
          <a:xfrm>
            <a:off x="7877175" y="1812309"/>
            <a:ext cx="4314825" cy="25666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E15C06-694C-8695-01F7-511EDF80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13" t="7144" r="33672" b="17140"/>
          <a:stretch/>
        </p:blipFill>
        <p:spPr>
          <a:xfrm>
            <a:off x="9953625" y="4303290"/>
            <a:ext cx="2238375" cy="25547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902899-FBF9-CD64-E470-EDE42A40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09" y="0"/>
            <a:ext cx="6095391" cy="192405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92F6185-963C-157B-89CA-373C11066957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113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2E7260-1CFF-06A0-46F4-6F0E5C65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3712" cy="685800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C74E75-5EBA-FF4B-1B7C-1AB371A8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23" y="472178"/>
            <a:ext cx="5822677" cy="1134640"/>
          </a:xfrm>
        </p:spPr>
        <p:txBody>
          <a:bodyPr/>
          <a:lstStyle/>
          <a:p>
            <a:r>
              <a:rPr lang="ru-RU" sz="3200" dirty="0">
                <a:solidFill>
                  <a:schemeClr val="accent2">
                    <a:lumMod val="50000"/>
                  </a:schemeClr>
                </a:solidFill>
              </a:rPr>
              <a:t>исходные данные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A70461B-A7B9-9E02-F69D-71F53F21C1AE}"/>
              </a:ext>
            </a:extLst>
          </p:cNvPr>
          <p:cNvSpPr/>
          <p:nvPr/>
        </p:nvSpPr>
        <p:spPr>
          <a:xfrm>
            <a:off x="1241698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train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C3B3C48-E5DE-267E-3724-2F6E971E6E31}"/>
              </a:ext>
            </a:extLst>
          </p:cNvPr>
          <p:cNvSpPr/>
          <p:nvPr/>
        </p:nvSpPr>
        <p:spPr>
          <a:xfrm>
            <a:off x="4713344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test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DF37EE-4ED2-D3D7-21AB-6D0CB5FAF3C0}"/>
              </a:ext>
            </a:extLst>
          </p:cNvPr>
          <p:cNvSpPr/>
          <p:nvPr/>
        </p:nvSpPr>
        <p:spPr>
          <a:xfrm>
            <a:off x="8184990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valid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4FD0F59-852B-EDB7-8BC9-6A5A58CCEF65}"/>
              </a:ext>
            </a:extLst>
          </p:cNvPr>
          <p:cNvSpPr/>
          <p:nvPr/>
        </p:nvSpPr>
        <p:spPr>
          <a:xfrm>
            <a:off x="191321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0D9F936-33D8-8E95-60B0-E8649716E9A0}"/>
              </a:ext>
            </a:extLst>
          </p:cNvPr>
          <p:cNvCxnSpPr>
            <a:stCxn id="10" idx="1"/>
          </p:cNvCxnSpPr>
          <p:nvPr/>
        </p:nvCxnSpPr>
        <p:spPr>
          <a:xfrm flipH="1">
            <a:off x="806116" y="2929193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0AB1817-8A33-5185-0ACA-E6BB3C183619}"/>
              </a:ext>
            </a:extLst>
          </p:cNvPr>
          <p:cNvCxnSpPr>
            <a:cxnSpLocks/>
          </p:cNvCxnSpPr>
          <p:nvPr/>
        </p:nvCxnSpPr>
        <p:spPr>
          <a:xfrm>
            <a:off x="798095" y="2929193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278BF45-7C82-606A-C690-C9C922C85B72}"/>
              </a:ext>
            </a:extLst>
          </p:cNvPr>
          <p:cNvCxnSpPr>
            <a:cxnSpLocks/>
          </p:cNvCxnSpPr>
          <p:nvPr/>
        </p:nvCxnSpPr>
        <p:spPr>
          <a:xfrm>
            <a:off x="798095" y="4423611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F75B32AE-F2B4-BA93-FF7B-2CFED8E53439}"/>
              </a:ext>
            </a:extLst>
          </p:cNvPr>
          <p:cNvSpPr/>
          <p:nvPr/>
        </p:nvSpPr>
        <p:spPr>
          <a:xfrm>
            <a:off x="5384856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F358C9-07C6-C00F-8870-E6B08B742664}"/>
              </a:ext>
            </a:extLst>
          </p:cNvPr>
          <p:cNvSpPr/>
          <p:nvPr/>
        </p:nvSpPr>
        <p:spPr>
          <a:xfrm>
            <a:off x="885650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AE50DA-A2DC-5D7F-54C7-4590F7BB47F8}"/>
              </a:ext>
            </a:extLst>
          </p:cNvPr>
          <p:cNvCxnSpPr>
            <a:cxnSpLocks/>
          </p:cNvCxnSpPr>
          <p:nvPr/>
        </p:nvCxnSpPr>
        <p:spPr>
          <a:xfrm>
            <a:off x="798095" y="4825393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AFBDF04-36EA-D141-0C69-CA5F86B2FFDD}"/>
              </a:ext>
            </a:extLst>
          </p:cNvPr>
          <p:cNvCxnSpPr/>
          <p:nvPr/>
        </p:nvCxnSpPr>
        <p:spPr>
          <a:xfrm flipH="1">
            <a:off x="4283607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F51EE686-6B1D-9CA8-B815-22110A0D090C}"/>
              </a:ext>
            </a:extLst>
          </p:cNvPr>
          <p:cNvCxnSpPr>
            <a:cxnSpLocks/>
          </p:cNvCxnSpPr>
          <p:nvPr/>
        </p:nvCxnSpPr>
        <p:spPr>
          <a:xfrm>
            <a:off x="4275586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508ADF3-51D5-49EA-90A8-C2F2EA85CBF1}"/>
              </a:ext>
            </a:extLst>
          </p:cNvPr>
          <p:cNvCxnSpPr>
            <a:cxnSpLocks/>
          </p:cNvCxnSpPr>
          <p:nvPr/>
        </p:nvCxnSpPr>
        <p:spPr>
          <a:xfrm>
            <a:off x="4275586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E0495DB-787A-D2FA-4D99-2EEDDCFBFA48}"/>
              </a:ext>
            </a:extLst>
          </p:cNvPr>
          <p:cNvCxnSpPr>
            <a:cxnSpLocks/>
          </p:cNvCxnSpPr>
          <p:nvPr/>
        </p:nvCxnSpPr>
        <p:spPr>
          <a:xfrm>
            <a:off x="4275586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D473B021-4816-A8C7-E0DC-610C75BD4AE9}"/>
              </a:ext>
            </a:extLst>
          </p:cNvPr>
          <p:cNvCxnSpPr/>
          <p:nvPr/>
        </p:nvCxnSpPr>
        <p:spPr>
          <a:xfrm flipH="1">
            <a:off x="7749408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FAED7CB8-F8D8-6884-726B-3F4FA882F160}"/>
              </a:ext>
            </a:extLst>
          </p:cNvPr>
          <p:cNvCxnSpPr>
            <a:cxnSpLocks/>
          </p:cNvCxnSpPr>
          <p:nvPr/>
        </p:nvCxnSpPr>
        <p:spPr>
          <a:xfrm>
            <a:off x="7741387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666173AB-8379-4D6B-0270-DA0899F1977C}"/>
              </a:ext>
            </a:extLst>
          </p:cNvPr>
          <p:cNvCxnSpPr>
            <a:cxnSpLocks/>
          </p:cNvCxnSpPr>
          <p:nvPr/>
        </p:nvCxnSpPr>
        <p:spPr>
          <a:xfrm>
            <a:off x="7741387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9D6C1DA0-4AC7-0DEA-8FFF-BEAF8B26AD78}"/>
              </a:ext>
            </a:extLst>
          </p:cNvPr>
          <p:cNvCxnSpPr>
            <a:cxnSpLocks/>
          </p:cNvCxnSpPr>
          <p:nvPr/>
        </p:nvCxnSpPr>
        <p:spPr>
          <a:xfrm>
            <a:off x="7741387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18327E26-3B64-322E-7FF4-4E17B8D8E923}"/>
              </a:ext>
            </a:extLst>
          </p:cNvPr>
          <p:cNvSpPr/>
          <p:nvPr/>
        </p:nvSpPr>
        <p:spPr>
          <a:xfrm>
            <a:off x="0" y="6270554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91291-C811-1F8F-5341-F8BD94EE9557}"/>
              </a:ext>
            </a:extLst>
          </p:cNvPr>
          <p:cNvSpPr txBox="1"/>
          <p:nvPr/>
        </p:nvSpPr>
        <p:spPr>
          <a:xfrm>
            <a:off x="5787979" y="6270247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4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CAD37-0811-BC71-A9DC-AA8DF599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25" y="270151"/>
            <a:ext cx="2904575" cy="760385"/>
          </a:xfrm>
        </p:spPr>
        <p:txBody>
          <a:bodyPr/>
          <a:lstStyle/>
          <a:p>
            <a:r>
              <a:rPr lang="ru-RU" sz="3600" dirty="0">
                <a:solidFill>
                  <a:schemeClr val="accent2">
                    <a:lumMod val="50000"/>
                  </a:schemeClr>
                </a:solidFill>
              </a:rPr>
              <a:t>классы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36BD7B-8C2C-0265-A0C9-E1212F7F7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555" y="1171767"/>
            <a:ext cx="4796391" cy="2194037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0 - name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наименование товара)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1 - </a:t>
            </a:r>
            <a:r>
              <a:rPr lang="en-US" sz="2600" b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old_price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старая 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2 -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price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3 -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promotion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акция)</a:t>
            </a:r>
          </a:p>
          <a:p>
            <a:endParaRPr lang="ru-RU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18E1C0BE-144A-7953-DED7-E09D99A30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624941"/>
              </p:ext>
            </p:extLst>
          </p:nvPr>
        </p:nvGraphicFramePr>
        <p:xfrm>
          <a:off x="524425" y="3507035"/>
          <a:ext cx="4438652" cy="308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015AA773-B20D-2296-6125-0AACA9E10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698926"/>
              </p:ext>
            </p:extLst>
          </p:nvPr>
        </p:nvGraphicFramePr>
        <p:xfrm>
          <a:off x="6858002" y="537582"/>
          <a:ext cx="4695825" cy="289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B7339767-B0E4-8E1E-BE1E-695BA00F4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895488"/>
              </p:ext>
            </p:extLst>
          </p:nvPr>
        </p:nvGraphicFramePr>
        <p:xfrm>
          <a:off x="6919914" y="3507035"/>
          <a:ext cx="4572000" cy="274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34E6DE-F87C-7A41-5954-8CB320D2458C}"/>
              </a:ext>
            </a:extLst>
          </p:cNvPr>
          <p:cNvSpPr/>
          <p:nvPr/>
        </p:nvSpPr>
        <p:spPr>
          <a:xfrm>
            <a:off x="2655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876FE-E153-2F11-742A-EC3E753C159D}"/>
              </a:ext>
            </a:extLst>
          </p:cNvPr>
          <p:cNvSpPr txBox="1"/>
          <p:nvPr/>
        </p:nvSpPr>
        <p:spPr>
          <a:xfrm>
            <a:off x="5942795" y="6338359"/>
            <a:ext cx="65262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A767A5A-834E-4C23-7240-DD9A859B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49" y="447414"/>
            <a:ext cx="5391151" cy="876561"/>
          </a:xfrm>
        </p:spPr>
        <p:txBody>
          <a:bodyPr>
            <a:normAutofit/>
          </a:bodyPr>
          <a:lstStyle/>
          <a:p>
            <a:r>
              <a:rPr lang="ru-RU" sz="3600" dirty="0"/>
              <a:t>Переразметка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02E94B-8D14-0C00-7001-2325C952E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349" y="2133599"/>
            <a:ext cx="4271771" cy="3101982"/>
          </a:xfrm>
        </p:spPr>
        <p:txBody>
          <a:bodyPr>
            <a:normAutofit/>
          </a:bodyPr>
          <a:lstStyle/>
          <a:p>
            <a:r>
              <a:rPr lang="ru-RU" sz="2800" dirty="0"/>
              <a:t>Для решения задачи был оставлен и </a:t>
            </a:r>
            <a:r>
              <a:rPr lang="ru-RU" sz="2800" dirty="0" err="1"/>
              <a:t>доразмечен</a:t>
            </a:r>
            <a:r>
              <a:rPr lang="ru-RU" sz="2800" dirty="0"/>
              <a:t> только один класс – «</a:t>
            </a:r>
            <a:r>
              <a:rPr lang="en-US" sz="2800" dirty="0"/>
              <a:t>price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endParaRPr lang="ru-RU" sz="28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90623003-DCB1-F84E-6A3F-7A2F98DE65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5395055"/>
              </p:ext>
            </p:extLst>
          </p:nvPr>
        </p:nvGraphicFramePr>
        <p:xfrm>
          <a:off x="6686551" y="1604965"/>
          <a:ext cx="4914900" cy="415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C5DA3FA-E3AD-95E3-5F8D-346CE7D75218}"/>
              </a:ext>
            </a:extLst>
          </p:cNvPr>
          <p:cNvSpPr/>
          <p:nvPr/>
        </p:nvSpPr>
        <p:spPr>
          <a:xfrm>
            <a:off x="19050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6516D-40C8-951A-85C1-193DC97CE574}"/>
              </a:ext>
            </a:extLst>
          </p:cNvPr>
          <p:cNvSpPr txBox="1"/>
          <p:nvPr/>
        </p:nvSpPr>
        <p:spPr>
          <a:xfrm>
            <a:off x="5896134" y="6245408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9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4F333F8-80E6-85E0-9030-DE7B2BBA0A1D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91F07A-1B72-0060-6A88-93C9E1A9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668" y="785811"/>
            <a:ext cx="6824664" cy="85248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Алгоритм решения задачи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ED8691-9032-73C3-B768-477A194E939D}"/>
              </a:ext>
            </a:extLst>
          </p:cNvPr>
          <p:cNvSpPr/>
          <p:nvPr/>
        </p:nvSpPr>
        <p:spPr>
          <a:xfrm>
            <a:off x="1740693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B7A1329-CF79-001B-E8BD-B1720655AB53}"/>
              </a:ext>
            </a:extLst>
          </p:cNvPr>
          <p:cNvSpPr/>
          <p:nvPr/>
        </p:nvSpPr>
        <p:spPr>
          <a:xfrm>
            <a:off x="5019674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62B140E-8428-473D-66D4-45878BFDD812}"/>
              </a:ext>
            </a:extLst>
          </p:cNvPr>
          <p:cNvSpPr/>
          <p:nvPr/>
        </p:nvSpPr>
        <p:spPr>
          <a:xfrm>
            <a:off x="5110161" y="3724273"/>
            <a:ext cx="1971675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Детекция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4F7DDB1-8E9B-D95F-3077-4BA0FB4CEEFB}"/>
              </a:ext>
            </a:extLst>
          </p:cNvPr>
          <p:cNvSpPr/>
          <p:nvPr/>
        </p:nvSpPr>
        <p:spPr>
          <a:xfrm>
            <a:off x="4912516" y="4986334"/>
            <a:ext cx="2366963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Распознавание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3CF701C-AC43-B367-38F8-BD55632086BA}"/>
              </a:ext>
            </a:extLst>
          </p:cNvPr>
          <p:cNvSpPr/>
          <p:nvPr/>
        </p:nvSpPr>
        <p:spPr>
          <a:xfrm>
            <a:off x="8518920" y="5010146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Результат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C450E61-C50C-7443-D8DC-1753ABAFF86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893343" y="2724149"/>
            <a:ext cx="112633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8BC5FA7-533A-9C60-EA7C-40047DE846D5}"/>
              </a:ext>
            </a:extLst>
          </p:cNvPr>
          <p:cNvCxnSpPr>
            <a:stCxn id="9" idx="2"/>
          </p:cNvCxnSpPr>
          <p:nvPr/>
        </p:nvCxnSpPr>
        <p:spPr>
          <a:xfrm>
            <a:off x="6095999" y="2962274"/>
            <a:ext cx="0" cy="7619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E5364B7-AF8E-831A-1D45-EF9F7581804C}"/>
              </a:ext>
            </a:extLst>
          </p:cNvPr>
          <p:cNvCxnSpPr/>
          <p:nvPr/>
        </p:nvCxnSpPr>
        <p:spPr>
          <a:xfrm>
            <a:off x="6095999" y="4248148"/>
            <a:ext cx="0" cy="7381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0A797E-6BFE-BC77-9005-3EA28B2FBBB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279479" y="5248271"/>
            <a:ext cx="1239441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F33E6DB-1B5D-A2A8-5B26-996FC464FF84}"/>
              </a:ext>
            </a:extLst>
          </p:cNvPr>
          <p:cNvSpPr/>
          <p:nvPr/>
        </p:nvSpPr>
        <p:spPr>
          <a:xfrm>
            <a:off x="0" y="6265472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341BC-DB5B-06C6-7C16-F01A906D600D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5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DFA03A-70B4-06A3-F857-37563971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22" y="329695"/>
            <a:ext cx="4441127" cy="1184780"/>
          </a:xfrm>
        </p:spPr>
        <p:txBody>
          <a:bodyPr>
            <a:noAutofit/>
          </a:bodyPr>
          <a:lstStyle/>
          <a:p>
            <a:pPr algn="l"/>
            <a:r>
              <a:rPr lang="ru-RU" sz="3600" dirty="0"/>
              <a:t>Архитектуры </a:t>
            </a:r>
            <a:br>
              <a:rPr lang="ru-RU" sz="3600" dirty="0"/>
            </a:br>
            <a:r>
              <a:rPr lang="ru-RU" sz="3600" dirty="0"/>
              <a:t>и 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9780FB4-1AFB-2A99-1A25-21BCFE6CD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64" y="2190136"/>
            <a:ext cx="4989955" cy="333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err="1"/>
              <a:t>EasyOCR</a:t>
            </a:r>
            <a:r>
              <a:rPr lang="en-US" sz="2400" u="sng" dirty="0"/>
              <a:t>: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Хорошо работает в сочетании с </a:t>
            </a:r>
            <a:r>
              <a:rPr lang="en-US" sz="2400" dirty="0"/>
              <a:t>YOLO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Достаточно высокая точность распознавания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84CC69E-BCEB-CB54-2BBD-3BE447A55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14969" y="2190136"/>
            <a:ext cx="5428107" cy="355573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chemeClr val="tx1"/>
                </a:solidFill>
              </a:rPr>
              <a:t>YOLO (You Only Look Once):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Скорость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Точность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Баланс между точностью и производительностью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Оптимизация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CB23A16-A502-2B6D-5F4D-185F5805D0A1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80D63-6FA7-9049-C87F-E2CB25370606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6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1FDBFA-3D28-D507-8F7E-79C13F4A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30" y="523613"/>
            <a:ext cx="9036939" cy="1188720"/>
          </a:xfrm>
        </p:spPr>
        <p:txBody>
          <a:bodyPr>
            <a:noAutofit/>
          </a:bodyPr>
          <a:lstStyle/>
          <a:p>
            <a:r>
              <a:rPr lang="ru-RU" sz="3600" dirty="0"/>
              <a:t>Модель </a:t>
            </a:r>
            <a:r>
              <a:rPr lang="en-US" sz="3600" dirty="0"/>
              <a:t>yolo </a:t>
            </a:r>
            <a:r>
              <a:rPr lang="ru-RU" sz="3600" dirty="0"/>
              <a:t>и </a:t>
            </a:r>
            <a:r>
              <a:rPr lang="ru-RU" sz="3600" dirty="0" err="1"/>
              <a:t>Гиперпараметры</a:t>
            </a:r>
            <a:endParaRPr lang="ru-RU" sz="3600" dirty="0"/>
          </a:p>
        </p:txBody>
      </p:sp>
      <p:sp>
        <p:nvSpPr>
          <p:cNvPr id="6" name="Вертикальный текст 5">
            <a:extLst>
              <a:ext uri="{FF2B5EF4-FFF2-40B4-BE49-F238E27FC236}">
                <a16:creationId xmlns:a16="http://schemas.microsoft.com/office/drawing/2014/main" id="{D5BA2A09-283C-8A16-C0EC-FBCBBFE9C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2746153" y="1516812"/>
            <a:ext cx="2667000" cy="5004246"/>
          </a:xfrm>
        </p:spPr>
        <p:txBody>
          <a:bodyPr/>
          <a:lstStyle/>
          <a:p>
            <a:r>
              <a:rPr lang="ru-RU" sz="2800" dirty="0"/>
              <a:t>Модель: </a:t>
            </a:r>
            <a:r>
              <a:rPr lang="en-US" sz="2800" dirty="0"/>
              <a:t>YOLOv8n</a:t>
            </a:r>
            <a:endParaRPr lang="ru-RU" sz="2800" dirty="0"/>
          </a:p>
          <a:p>
            <a:r>
              <a:rPr lang="ru-RU" sz="2800" dirty="0" err="1"/>
              <a:t>Батчи</a:t>
            </a:r>
            <a:r>
              <a:rPr lang="ru-RU" sz="2800" dirty="0"/>
              <a:t>: 16</a:t>
            </a:r>
          </a:p>
          <a:p>
            <a:r>
              <a:rPr lang="ru-RU" sz="2800" dirty="0"/>
              <a:t>Эпохи: 3 и 8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523FB7E-F6EA-5E94-988A-CA531396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2417712"/>
            <a:ext cx="5763156" cy="3241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A696E8-518E-3915-EEBD-96CF4DEC7903}"/>
              </a:ext>
            </a:extLst>
          </p:cNvPr>
          <p:cNvSpPr/>
          <p:nvPr/>
        </p:nvSpPr>
        <p:spPr>
          <a:xfrm>
            <a:off x="0" y="6288327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A32-FD62-FEB2-4168-512198A7DD63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4C3B62-3FFE-E4EB-4584-CC82743F3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86519"/>
            <a:ext cx="8991600" cy="12398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Импорт данных для обучения нейронной сети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276A4B-4992-4B1E-2E5D-26B988B5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451423"/>
            <a:ext cx="10021699" cy="3820058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CAE0EC7-CE11-B576-FE8F-4B0422470086}"/>
              </a:ext>
            </a:extLst>
          </p:cNvPr>
          <p:cNvSpPr/>
          <p:nvPr/>
        </p:nvSpPr>
        <p:spPr>
          <a:xfrm>
            <a:off x="0" y="627148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FDB07-1613-12F9-2076-5296E88E7A69}"/>
              </a:ext>
            </a:extLst>
          </p:cNvPr>
          <p:cNvSpPr txBox="1"/>
          <p:nvPr/>
        </p:nvSpPr>
        <p:spPr>
          <a:xfrm>
            <a:off x="5211098" y="6338469"/>
            <a:ext cx="7069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Тема3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3" id="{26C3B980-63FA-4C01-BC59-EB5300FD3A9A}" vid="{0EEFCC81-8F0E-4B48-888D-2A715727DEFE}"/>
    </a:ext>
  </a:extLst>
</a:theme>
</file>

<file path=ppt/theme/theme10.xml><?xml version="1.0" encoding="utf-8"?>
<a:theme xmlns:a="http://schemas.openxmlformats.org/drawingml/2006/main" name="1_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PresentationGO">
  <a:themeElements>
    <a:clrScheme name="Modern green">
      <a:dk1>
        <a:srgbClr val="000000"/>
      </a:dk1>
      <a:lt1>
        <a:srgbClr val="FFFFFF"/>
      </a:lt1>
      <a:dk2>
        <a:srgbClr val="1A5B53"/>
      </a:dk2>
      <a:lt2>
        <a:srgbClr val="EBEBEB"/>
      </a:lt2>
      <a:accent1>
        <a:srgbClr val="23746B"/>
      </a:accent1>
      <a:accent2>
        <a:srgbClr val="1A5B53"/>
      </a:accent2>
      <a:accent3>
        <a:srgbClr val="1B4346"/>
      </a:accent3>
      <a:accent4>
        <a:srgbClr val="EFB88A"/>
      </a:accent4>
      <a:accent5>
        <a:srgbClr val="EF9489"/>
      </a:accent5>
      <a:accent6>
        <a:srgbClr val="D58A75"/>
      </a:accent6>
      <a:hlink>
        <a:srgbClr val="E3C459"/>
      </a:hlink>
      <a:folHlink>
        <a:srgbClr val="FFC1B8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BD3E677D-1687-4146-B159-0D48958AD160}"/>
    </a:ext>
  </a:extLst>
</a:theme>
</file>

<file path=ppt/theme/theme1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524BB8B2-AA3F-464F-B9D2-22680B279DDB}"/>
    </a:ext>
  </a:extLst>
</a:theme>
</file>

<file path=ppt/theme/theme13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2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30A8BBC1-EF3F-41BF-8A4E-0258DB0CD05E}" vid="{D135738A-582A-4B83-83EF-308AF1E9A0AA}"/>
    </a:ext>
  </a:extLst>
</a:theme>
</file>

<file path=ppt/theme/theme8.xml><?xml version="1.0" encoding="utf-8"?>
<a:theme xmlns:a="http://schemas.openxmlformats.org/drawingml/2006/main" name="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Тема3</Template>
  <TotalTime>754</TotalTime>
  <Words>340</Words>
  <Application>Microsoft Office PowerPoint</Application>
  <PresentationFormat>Широкоэкранный</PresentationFormat>
  <Paragraphs>112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22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20</vt:i4>
      </vt:variant>
    </vt:vector>
  </HeadingPairs>
  <TitlesOfParts>
    <vt:vector size="55" baseType="lpstr">
      <vt:lpstr>Do Hyeon</vt:lpstr>
      <vt:lpstr>Proxima Nova</vt:lpstr>
      <vt:lpstr>Proxima Nova Semibold</vt:lpstr>
      <vt:lpstr>Aptos</vt:lpstr>
      <vt:lpstr>Arial</vt:lpstr>
      <vt:lpstr>Barlow Semi Condensed</vt:lpstr>
      <vt:lpstr>Barlow Semi Condensed Medium</vt:lpstr>
      <vt:lpstr>Bebas Neue</vt:lpstr>
      <vt:lpstr>Calibri</vt:lpstr>
      <vt:lpstr>Calibri Light</vt:lpstr>
      <vt:lpstr>Century Gothic</vt:lpstr>
      <vt:lpstr>Corbel</vt:lpstr>
      <vt:lpstr>Didact Gothic</vt:lpstr>
      <vt:lpstr>Fira Code</vt:lpstr>
      <vt:lpstr>Fjalla One</vt:lpstr>
      <vt:lpstr>Gill Sans MT</vt:lpstr>
      <vt:lpstr>Montserrat</vt:lpstr>
      <vt:lpstr>Open Sans</vt:lpstr>
      <vt:lpstr>Roboto Condensed Light</vt:lpstr>
      <vt:lpstr>Times New Roman</vt:lpstr>
      <vt:lpstr>Wingdings</vt:lpstr>
      <vt:lpstr>Wingdings 3</vt:lpstr>
      <vt:lpstr>Тема3</vt:lpstr>
      <vt:lpstr>Slidesgo Final Pages</vt:lpstr>
      <vt:lpstr>Technology Consulting by Slidesgo</vt:lpstr>
      <vt:lpstr>1_Slidesgo Final Pages</vt:lpstr>
      <vt:lpstr>Programming Language Workshop for Beginners by Slidesgo</vt:lpstr>
      <vt:lpstr>2_Slidesgo Final Pages</vt:lpstr>
      <vt:lpstr>Тема2</vt:lpstr>
      <vt:lpstr>PPTMON theme</vt:lpstr>
      <vt:lpstr>Тема Office</vt:lpstr>
      <vt:lpstr>1_PPTMON theme</vt:lpstr>
      <vt:lpstr>PresentationGO</vt:lpstr>
      <vt:lpstr>Designed by PresentationGO</vt:lpstr>
      <vt:lpstr>Посылка</vt:lpstr>
      <vt:lpstr>Презентация решения </vt:lpstr>
      <vt:lpstr>Модуль а</vt:lpstr>
      <vt:lpstr>исходные данные</vt:lpstr>
      <vt:lpstr>классы</vt:lpstr>
      <vt:lpstr>Переразметка</vt:lpstr>
      <vt:lpstr>Алгоритм решения задачи</vt:lpstr>
      <vt:lpstr>Архитектуры  и модели</vt:lpstr>
      <vt:lpstr>Модель yolo и Гиперпараметры</vt:lpstr>
      <vt:lpstr>Импорт данных для обучения нейронной сети</vt:lpstr>
      <vt:lpstr>YOLOv8 – 3 эпохи</vt:lpstr>
      <vt:lpstr>YOLOv8 – 8 эпох</vt:lpstr>
      <vt:lpstr>Сравнение по heatmap</vt:lpstr>
      <vt:lpstr>Easyocr</vt:lpstr>
      <vt:lpstr>Сравнение модели, обученной на разных эпохах, на отработке с easyocr</vt:lpstr>
      <vt:lpstr>Модуль б</vt:lpstr>
      <vt:lpstr>Тест-кейсы</vt:lpstr>
      <vt:lpstr>Примеры из тест-кейсов #1</vt:lpstr>
      <vt:lpstr>Примеры из тест-кейсов #2</vt:lpstr>
      <vt:lpstr>Модуль В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44</cp:revision>
  <dcterms:created xsi:type="dcterms:W3CDTF">2025-01-15T12:27:57Z</dcterms:created>
  <dcterms:modified xsi:type="dcterms:W3CDTF">2025-01-16T09:05:31Z</dcterms:modified>
</cp:coreProperties>
</file>